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wmv" ContentType="video/x-ms-wm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5"/>
  </p:notesMasterIdLst>
  <p:sldIdLst>
    <p:sldId id="389" r:id="rId2"/>
    <p:sldId id="322" r:id="rId3"/>
    <p:sldId id="359" r:id="rId4"/>
    <p:sldId id="360" r:id="rId5"/>
    <p:sldId id="361" r:id="rId6"/>
    <p:sldId id="362" r:id="rId7"/>
    <p:sldId id="363" r:id="rId8"/>
    <p:sldId id="364" r:id="rId9"/>
    <p:sldId id="365" r:id="rId10"/>
    <p:sldId id="366" r:id="rId11"/>
    <p:sldId id="367" r:id="rId12"/>
    <p:sldId id="368" r:id="rId13"/>
    <p:sldId id="3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CDFA6"/>
    <a:srgbClr val="A9F9B6"/>
    <a:srgbClr val="993366"/>
    <a:srgbClr val="FF9966"/>
    <a:srgbClr val="99FFCC"/>
    <a:srgbClr val="96E6B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26" autoAdjust="0"/>
    <p:restoredTop sz="94825" autoAdjust="0"/>
  </p:normalViewPr>
  <p:slideViewPr>
    <p:cSldViewPr>
      <p:cViewPr varScale="1">
        <p:scale>
          <a:sx n="69" d="100"/>
          <a:sy n="69" d="100"/>
        </p:scale>
        <p:origin x="-14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8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2737C-169B-4D04-9A14-560D854926DE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9CCAD-D118-40EC-A317-8EDED7B28D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0175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9CCAD-D118-40EC-A317-8EDED7B28DC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7438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670A-A3E1-45DA-B1DF-DE5707C213AB}" type="datetimeFigureOut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910EC3-0EC4-4F6D-9517-F4085717B8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670A-A3E1-45DA-B1DF-DE5707C213AB}" type="datetimeFigureOut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10EC3-0EC4-4F6D-9517-F4085717B8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670A-A3E1-45DA-B1DF-DE5707C213AB}" type="datetimeFigureOut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10EC3-0EC4-4F6D-9517-F4085717B8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404670A-A3E1-45DA-B1DF-DE5707C213AB}" type="datetimeFigureOut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D910EC3-0EC4-4F6D-9517-F4085717B8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670A-A3E1-45DA-B1DF-DE5707C213AB}" type="datetimeFigureOut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910EC3-0EC4-4F6D-9517-F4085717B8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404670A-A3E1-45DA-B1DF-DE5707C213AB}" type="datetimeFigureOut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D910EC3-0EC4-4F6D-9517-F4085717B8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404670A-A3E1-45DA-B1DF-DE5707C213AB}" type="datetimeFigureOut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D910EC3-0EC4-4F6D-9517-F4085717B8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670A-A3E1-45DA-B1DF-DE5707C213AB}" type="datetimeFigureOut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910EC3-0EC4-4F6D-9517-F4085717B8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670A-A3E1-45DA-B1DF-DE5707C213AB}" type="datetimeFigureOut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910EC3-0EC4-4F6D-9517-F4085717B8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404670A-A3E1-45DA-B1DF-DE5707C213AB}" type="datetimeFigureOut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D910EC3-0EC4-4F6D-9517-F4085717B8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404670A-A3E1-45DA-B1DF-DE5707C213AB}" type="datetimeFigureOut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D910EC3-0EC4-4F6D-9517-F4085717B8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A404670A-A3E1-45DA-B1DF-DE5707C213AB}" type="datetimeFigureOut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2D910EC3-0EC4-4F6D-9517-F4085717B8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1.wmv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1.wmv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55576" y="4149080"/>
            <a:ext cx="7680960" cy="2016224"/>
          </a:xfrm>
        </p:spPr>
        <p:txBody>
          <a:bodyPr>
            <a:normAutofit/>
          </a:bodyPr>
          <a:lstStyle/>
          <a:p>
            <a:pPr algn="ctr" rtl="1"/>
            <a:r>
              <a:rPr lang="fa-IR" sz="2800" spc="0" dirty="0" smtClean="0">
                <a:solidFill>
                  <a:srgbClr val="00B0F0"/>
                </a:solidFill>
                <a:cs typeface="B Yekan" panose="00000400000000000000" pitchFamily="2" charset="-78"/>
              </a:rPr>
              <a:t>دبیرخانه </a:t>
            </a:r>
            <a:r>
              <a:rPr lang="ar-SA" sz="2800" dirty="0">
                <a:solidFill>
                  <a:srgbClr val="00B0F0"/>
                </a:solidFill>
                <a:cs typeface="B Yekan" panose="00000400000000000000" pitchFamily="2" charset="-78"/>
              </a:rPr>
              <a:t> پنجمین </a:t>
            </a:r>
            <a:r>
              <a:rPr lang="ar-SA" sz="2800" dirty="0" smtClean="0">
                <a:solidFill>
                  <a:srgbClr val="00B0F0"/>
                </a:solidFill>
                <a:cs typeface="B Yekan" panose="00000400000000000000" pitchFamily="2" charset="-78"/>
              </a:rPr>
              <a:t>جشنواره</a:t>
            </a:r>
            <a:r>
              <a:rPr lang="fa-IR" sz="2800" dirty="0" smtClean="0">
                <a:solidFill>
                  <a:srgbClr val="00B0F0"/>
                </a:solidFill>
                <a:cs typeface="B Yekan" panose="00000400000000000000" pitchFamily="2" charset="-78"/>
              </a:rPr>
              <a:t> عکس</a:t>
            </a:r>
            <a:r>
              <a:rPr lang="ar-SA" sz="2800" dirty="0" smtClean="0">
                <a:solidFill>
                  <a:srgbClr val="00B0F0"/>
                </a:solidFill>
                <a:cs typeface="B Yekan" panose="00000400000000000000" pitchFamily="2" charset="-78"/>
              </a:rPr>
              <a:t> </a:t>
            </a:r>
            <a:r>
              <a:rPr lang="ar-SA" sz="2800" dirty="0">
                <a:solidFill>
                  <a:srgbClr val="00B0F0"/>
                </a:solidFill>
                <a:cs typeface="B Yekan" panose="00000400000000000000" pitchFamily="2" charset="-78"/>
              </a:rPr>
              <a:t>نورنگار </a:t>
            </a:r>
            <a:endParaRPr lang="fa-IR" sz="2800" dirty="0" smtClean="0">
              <a:solidFill>
                <a:srgbClr val="00B0F0"/>
              </a:solidFill>
              <a:cs typeface="B Yekan" panose="00000400000000000000" pitchFamily="2" charset="-78"/>
            </a:endParaRPr>
          </a:p>
          <a:p>
            <a:pPr algn="ctr" rtl="1"/>
            <a:r>
              <a:rPr lang="fa-IR" sz="2800" dirty="0" smtClean="0">
                <a:solidFill>
                  <a:srgbClr val="00B0F0"/>
                </a:solidFill>
                <a:cs typeface="B Yekan" panose="00000400000000000000" pitchFamily="2" charset="-78"/>
              </a:rPr>
              <a:t>و موسسه فرهنگی هنری صبا</a:t>
            </a:r>
            <a:endParaRPr lang="en-US" sz="2800" spc="0" dirty="0" smtClean="0">
              <a:solidFill>
                <a:srgbClr val="00B0F0"/>
              </a:solidFill>
              <a:cs typeface="B Yekan" panose="00000400000000000000" pitchFamily="2" charset="-78"/>
            </a:endParaRPr>
          </a:p>
          <a:p>
            <a:pPr algn="ctr" rtl="1"/>
            <a:r>
              <a:rPr lang="fa-IR" sz="2800" spc="0" dirty="0" smtClean="0">
                <a:solidFill>
                  <a:schemeClr val="accent5">
                    <a:lumMod val="60000"/>
                    <a:lumOff val="40000"/>
                  </a:schemeClr>
                </a:solidFill>
                <a:cs typeface="B Yekan" panose="00000400000000000000" pitchFamily="2" charset="-78"/>
              </a:rPr>
              <a:t>مدرس: داریوش محمدخانی</a:t>
            </a:r>
            <a:endParaRPr lang="en-US" sz="2800" spc="0" dirty="0" smtClean="0">
              <a:solidFill>
                <a:schemeClr val="accent5">
                  <a:lumMod val="60000"/>
                  <a:lumOff val="40000"/>
                </a:schemeClr>
              </a:solidFill>
              <a:cs typeface="B Yekan" panose="00000400000000000000" pitchFamily="2" charset="-78"/>
            </a:endParaRPr>
          </a:p>
          <a:p>
            <a:pPr algn="ctr" rtl="1"/>
            <a:endParaRPr lang="en-US" spc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087608" cy="2835696"/>
          </a:xfrm>
        </p:spPr>
        <p:txBody>
          <a:bodyPr>
            <a:normAutofit/>
          </a:bodyPr>
          <a:lstStyle/>
          <a:p>
            <a:pPr algn="ctr" rtl="1"/>
            <a:r>
              <a:rPr lang="fa-IR" sz="6000" b="1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B Yekan" pitchFamily="2" charset="-78"/>
              </a:rPr>
              <a:t>توليد مجموعه عکس</a:t>
            </a:r>
            <a:br>
              <a:rPr lang="fa-IR" sz="6000" b="1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B Yekan" pitchFamily="2" charset="-78"/>
              </a:rPr>
            </a:br>
            <a:r>
              <a:rPr lang="fa-IR" sz="6000" b="1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B Yekan" pitchFamily="2" charset="-78"/>
              </a:rPr>
              <a:t> و</a:t>
            </a:r>
            <a:br>
              <a:rPr lang="fa-IR" sz="6000" b="1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B Yekan" pitchFamily="2" charset="-78"/>
              </a:rPr>
            </a:br>
            <a:r>
              <a:rPr lang="fa-IR" sz="6000" b="1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B Yekan" pitchFamily="2" charset="-78"/>
              </a:rPr>
              <a:t>استیتمنت </a:t>
            </a:r>
            <a:r>
              <a:rPr lang="fa-IR" sz="6000" b="1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B Yekan" pitchFamily="2" charset="-78"/>
              </a:rPr>
              <a:t>نویسی (بخش 1)</a:t>
            </a:r>
            <a:endParaRPr lang="en-US" sz="6000" b="1" dirty="0">
              <a:solidFill>
                <a:schemeClr val="bg2">
                  <a:lumMod val="40000"/>
                  <a:lumOff val="60000"/>
                </a:schemeClr>
              </a:solidFill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769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99" accel="50000">
                                          <p:stCondLst>
                                            <p:cond delay="100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8">
                                          <p:stCondLst>
                                            <p:cond delay="10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65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65" tmFilter="0, 0; 0.125,0.2665; 0.25,0.4; 0.375,0.465; 0.5,0.5;  0.625,0.535; 0.75,0.6; 0.875,0.7335; 1,1">
                                          <p:stCondLst>
                                            <p:cond delay="36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3" tmFilter="0, 0; 0.125,0.2665; 0.25,0.4; 0.375,0.465; 0.5,0.5;  0.625,0.535; 0.75,0.6; 0.875,0.7335; 1,1">
                                          <p:stCondLst>
                                            <p:cond delay="7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" tmFilter="0, 0; 0.125,0.2665; 0.25,0.4; 0.375,0.465; 0.5,0.5;  0.625,0.535; 0.75,0.6; 0.875,0.7335; 1,1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9" accel="50000">
                                          <p:stCondLst>
                                            <p:cond delay="100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4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91" decel="50000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4">
                                          <p:stCondLst>
                                            <p:cond delay="7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91" decel="50000">
                                          <p:stCondLst>
                                            <p:cond delay="73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4">
                                          <p:stCondLst>
                                            <p:cond delay="90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91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4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91" decel="50000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36" accel="50000">
                                          <p:stCondLst>
                                            <p:cond delay="3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364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6">
                                          <p:stCondLst>
                                            <p:cond delay="3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33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3" tmFilter="0, 0; 0.125,0.2665; 0.25,0.4; 0.375,0.465; 0.5,0.5;  0.625,0.535; 0.75,0.6; 0.875,0.7335; 1,1">
                                          <p:stCondLst>
                                            <p:cond delay="13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" tmFilter="0, 0; 0.125,0.2665; 0.25,0.4; 0.375,0.465; 0.5,0.5;  0.625,0.535; 0.75,0.6; 0.875,0.7335; 1,1">
                                          <p:stCondLst>
                                            <p:cond delay="26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6" accel="50000">
                                          <p:stCondLst>
                                            <p:cond delay="3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5">
                                          <p:stCondLst>
                                            <p:cond delay="1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33" decel="50000">
                                          <p:stCondLst>
                                            <p:cond delay="12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5">
                                          <p:stCondLst>
                                            <p:cond delay="2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33" decel="50000">
                                          <p:stCondLst>
                                            <p:cond delay="2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5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33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5">
                                          <p:stCondLst>
                                            <p:cond delay="3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33" decel="50000">
                                          <p:stCondLst>
                                            <p:cond delay="36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81" accel="50000">
                                          <p:stCondLst>
                                            <p:cond delay="81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20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99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99" tmFilter="0, 0; 0.125,0.2665; 0.25,0.4; 0.375,0.465; 0.5,0.5;  0.625,0.535; 0.75,0.6; 0.875,0.7335; 1,1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49" tmFilter="0, 0; 0.125,0.2665; 0.25,0.4; 0.375,0.465; 0.5,0.5;  0.625,0.535; 0.75,0.6; 0.875,0.7335; 1,1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4" tmFilter="0, 0; 0.125,0.2665; 0.25,0.4; 0.375,0.465; 0.5,0.5;  0.625,0.535; 0.75,0.6; 0.875,0.7335; 1,1">
                                          <p:stCondLst>
                                            <p:cond delay="74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1" accel="50000">
                                          <p:stCondLst>
                                            <p:cond delay="81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12">
                                          <p:stCondLst>
                                            <p:cond delay="27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75" decel="50000">
                                          <p:stCondLst>
                                            <p:cond delay="29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2">
                                          <p:stCondLst>
                                            <p:cond delay="59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75" decel="50000">
                                          <p:stCondLst>
                                            <p:cond delay="6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2">
                                          <p:stCondLst>
                                            <p:cond delay="73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75" decel="50000">
                                          <p:stCondLst>
                                            <p:cond delay="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2">
                                          <p:stCondLst>
                                            <p:cond delay="8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75" decel="50000">
                                          <p:stCondLst>
                                            <p:cond delay="8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07504" y="188640"/>
            <a:ext cx="3111897" cy="58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18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rtl="1"/>
            <a:r>
              <a:rPr lang="fa-IR" sz="3200" dirty="0" smtClean="0">
                <a:solidFill>
                  <a:schemeClr val="tx2">
                    <a:lumMod val="50000"/>
                  </a:schemeClr>
                </a:solidFill>
                <a:cs typeface="A EntezareZohoor 5 **" panose="00000700000000000000" pitchFamily="2" charset="-78"/>
              </a:rPr>
              <a:t>الف. مجموعه های کلان </a:t>
            </a:r>
          </a:p>
        </p:txBody>
      </p:sp>
      <p:sp>
        <p:nvSpPr>
          <p:cNvPr id="5" name="Rectangle 4"/>
          <p:cNvSpPr/>
          <p:nvPr/>
        </p:nvSpPr>
        <p:spPr>
          <a:xfrm>
            <a:off x="3635896" y="658967"/>
            <a:ext cx="50600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fa-IR" sz="3200" b="1" dirty="0">
                <a:solidFill>
                  <a:schemeClr val="accent2">
                    <a:lumMod val="20000"/>
                    <a:lumOff val="80000"/>
                  </a:schemeClr>
                </a:solidFill>
                <a:cs typeface="B Traffic" panose="00000400000000000000" pitchFamily="2" charset="-78"/>
              </a:rPr>
              <a:t>5-مجموعه ی یک کتاب عکاسی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6688" y="4061098"/>
            <a:ext cx="1679913" cy="23762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3290" y="4061098"/>
            <a:ext cx="1679913" cy="23762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9892" y="4061098"/>
            <a:ext cx="1679913" cy="23762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4860" y="1416207"/>
            <a:ext cx="1679913" cy="23762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9454" y="1412776"/>
            <a:ext cx="1679913" cy="23762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1412776"/>
            <a:ext cx="1679913" cy="23762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172386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1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1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5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4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4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5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4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4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9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07504" y="188640"/>
            <a:ext cx="3111897" cy="58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18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rtl="1"/>
            <a:r>
              <a:rPr lang="fa-IR" sz="3200" dirty="0" smtClean="0">
                <a:solidFill>
                  <a:schemeClr val="tx2">
                    <a:lumMod val="50000"/>
                  </a:schemeClr>
                </a:solidFill>
                <a:cs typeface="A EntezareZohoor 5 **" panose="00000700000000000000" pitchFamily="2" charset="-78"/>
              </a:rPr>
              <a:t>الف. مجموعه های کلان </a:t>
            </a:r>
          </a:p>
        </p:txBody>
      </p:sp>
      <p:sp>
        <p:nvSpPr>
          <p:cNvPr id="5" name="Rectangle 4"/>
          <p:cNvSpPr/>
          <p:nvPr/>
        </p:nvSpPr>
        <p:spPr>
          <a:xfrm>
            <a:off x="5436096" y="658967"/>
            <a:ext cx="32598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fa-IR" sz="3200" b="1" dirty="0">
                <a:solidFill>
                  <a:schemeClr val="accent2">
                    <a:lumMod val="20000"/>
                    <a:lumOff val="80000"/>
                  </a:schemeClr>
                </a:solidFill>
                <a:cs typeface="B Traffic" panose="00000400000000000000" pitchFamily="2" charset="-78"/>
              </a:rPr>
              <a:t>6- کاتالوگ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9072" y="1974786"/>
            <a:ext cx="2561948" cy="15567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9679" y="2348880"/>
            <a:ext cx="2515228" cy="15567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193" y="3760666"/>
            <a:ext cx="2541606" cy="15121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2769" y="4262612"/>
            <a:ext cx="2514553" cy="15121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9679" y="4579368"/>
            <a:ext cx="2515228" cy="1449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484784"/>
            <a:ext cx="2541607" cy="1564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2350040" y="738397"/>
            <a:ext cx="4120009" cy="455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18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rtl="1"/>
            <a:r>
              <a:rPr lang="fa-IR" sz="17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B Yekan" panose="00000400000000000000" pitchFamily="2" charset="-78"/>
              </a:rPr>
              <a:t>ادوارد ادیو / برای کاتالوگ بیوتی</a:t>
            </a:r>
            <a:endParaRPr lang="en-US" sz="1700" dirty="0">
              <a:solidFill>
                <a:schemeClr val="accent1">
                  <a:lumMod val="60000"/>
                  <a:lumOff val="40000"/>
                </a:schemeClr>
              </a:solidFill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766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2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8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8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7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3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07504" y="188640"/>
            <a:ext cx="3111897" cy="58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18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rtl="1"/>
            <a:r>
              <a:rPr lang="fa-IR" sz="3200" dirty="0" smtClean="0">
                <a:solidFill>
                  <a:schemeClr val="tx2">
                    <a:lumMod val="50000"/>
                  </a:schemeClr>
                </a:solidFill>
                <a:cs typeface="A EntezareZohoor 5 **" panose="00000700000000000000" pitchFamily="2" charset="-78"/>
              </a:rPr>
              <a:t>الف. مجموعه های کلان </a:t>
            </a:r>
          </a:p>
        </p:txBody>
      </p:sp>
      <p:sp>
        <p:nvSpPr>
          <p:cNvPr id="5" name="Rectangle 4"/>
          <p:cNvSpPr/>
          <p:nvPr/>
        </p:nvSpPr>
        <p:spPr>
          <a:xfrm>
            <a:off x="3779912" y="658967"/>
            <a:ext cx="4915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fa-IR" sz="3200" b="1" dirty="0">
                <a:solidFill>
                  <a:schemeClr val="accent2">
                    <a:lumMod val="20000"/>
                    <a:lumOff val="80000"/>
                  </a:schemeClr>
                </a:solidFill>
                <a:cs typeface="B Traffic" panose="00000400000000000000" pitchFamily="2" charset="-78"/>
              </a:rPr>
              <a:t>7-  اسلاید ویژن و مولتی مدیا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4529" y="1385506"/>
            <a:ext cx="1437246" cy="22476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467" y="1385505"/>
            <a:ext cx="1518430" cy="22476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655" y="2305559"/>
            <a:ext cx="2003648" cy="13996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4464" y="2204864"/>
            <a:ext cx="1950896" cy="15027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063" y="4331455"/>
            <a:ext cx="1820873" cy="1820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6250" y="4336907"/>
            <a:ext cx="1820873" cy="1820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1437" y="4344431"/>
            <a:ext cx="1820873" cy="1820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6624" y="4344431"/>
            <a:ext cx="1820873" cy="1820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477" y="1003907"/>
            <a:ext cx="1940299" cy="10711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773756" y="1277644"/>
            <a:ext cx="2012312" cy="523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18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rtl="1"/>
            <a:r>
              <a:rPr lang="fa-IR" sz="17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B Yekan" panose="00000400000000000000" pitchFamily="2" charset="-78"/>
              </a:rPr>
              <a:t>یافته های سد سیمره</a:t>
            </a:r>
            <a:endParaRPr lang="en-US" sz="1700" dirty="0">
              <a:solidFill>
                <a:schemeClr val="accent1">
                  <a:lumMod val="60000"/>
                  <a:lumOff val="40000"/>
                </a:schemeClr>
              </a:solidFill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315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1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1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2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1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xit" presetSubtype="2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1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07504" y="188640"/>
            <a:ext cx="3111897" cy="58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18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rtl="1"/>
            <a:r>
              <a:rPr lang="fa-IR" sz="3200" dirty="0" smtClean="0">
                <a:solidFill>
                  <a:schemeClr val="tx2">
                    <a:lumMod val="50000"/>
                  </a:schemeClr>
                </a:solidFill>
                <a:cs typeface="A EntezareZohoor 5 **" panose="00000700000000000000" pitchFamily="2" charset="-78"/>
              </a:rPr>
              <a:t>الف. مجموعه های کلان </a:t>
            </a:r>
          </a:p>
        </p:txBody>
      </p:sp>
      <p:sp>
        <p:nvSpPr>
          <p:cNvPr id="5" name="Rectangle 4"/>
          <p:cNvSpPr/>
          <p:nvPr/>
        </p:nvSpPr>
        <p:spPr>
          <a:xfrm>
            <a:off x="5436096" y="658967"/>
            <a:ext cx="32598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fa-IR" sz="3200" b="1" dirty="0">
                <a:solidFill>
                  <a:schemeClr val="accent2">
                    <a:lumMod val="20000"/>
                    <a:lumOff val="80000"/>
                  </a:schemeClr>
                </a:solidFill>
                <a:cs typeface="B Traffic" panose="00000400000000000000" pitchFamily="2" charset="-78"/>
              </a:rPr>
              <a:t>8- فتوکلیپ</a:t>
            </a:r>
          </a:p>
        </p:txBody>
      </p:sp>
      <p:pic>
        <p:nvPicPr>
          <p:cNvPr id="2" name="13-h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979712" y="1628800"/>
            <a:ext cx="5530185" cy="414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8403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95455">
                <p:cTn id="20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42298" y="434327"/>
            <a:ext cx="7632848" cy="864096"/>
          </a:xfrm>
        </p:spPr>
        <p:txBody>
          <a:bodyPr>
            <a:normAutofit/>
          </a:bodyPr>
          <a:lstStyle/>
          <a:p>
            <a:pPr algn="ctr" rtl="1"/>
            <a:r>
              <a:rPr lang="fa-IR" dirty="0" smtClean="0">
                <a:cs typeface="B Yekan" pitchFamily="2" charset="-78"/>
              </a:rPr>
              <a:t>سوالات مهم درباره مجموعه عکس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629334" y="1364838"/>
            <a:ext cx="7566719" cy="40797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2500" lnSpcReduction="10000"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4000" b="0" kern="1200" cap="none" spc="0" baseline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r" rtl="1"/>
            <a:r>
              <a:rPr lang="ar-SA" sz="2400" b="1" dirty="0">
                <a:solidFill>
                  <a:srgbClr val="FFFF00"/>
                </a:solidFill>
                <a:cs typeface="B Yekan" panose="00000400000000000000" pitchFamily="2" charset="-78"/>
              </a:rPr>
              <a:t>منظور از مجموعه عکس چیست؟ 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cs typeface="B Yekan" pitchFamily="2" charset="-78"/>
            </a:endParaRPr>
          </a:p>
        </p:txBody>
      </p:sp>
      <p:sp>
        <p:nvSpPr>
          <p:cNvPr id="15" name="Striped Right Arrow 14"/>
          <p:cNvSpPr/>
          <p:nvPr/>
        </p:nvSpPr>
        <p:spPr>
          <a:xfrm rot="10800000">
            <a:off x="8388424" y="1364838"/>
            <a:ext cx="196090" cy="335969"/>
          </a:xfrm>
          <a:prstGeom prst="stripedRightArrow">
            <a:avLst>
              <a:gd name="adj1" fmla="val 79690"/>
              <a:gd name="adj2" fmla="val 77728"/>
            </a:avLst>
          </a:prstGeom>
          <a:ln w="31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4"/>
          <p:cNvSpPr txBox="1">
            <a:spLocks/>
          </p:cNvSpPr>
          <p:nvPr/>
        </p:nvSpPr>
        <p:spPr>
          <a:xfrm>
            <a:off x="589835" y="1504093"/>
            <a:ext cx="7666285" cy="86409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4000" b="0" kern="1200" cap="none" spc="0" baseline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r" rtl="1"/>
            <a:r>
              <a:rPr lang="ar-SA" sz="2400" b="1" dirty="0">
                <a:solidFill>
                  <a:srgbClr val="FFFF00"/>
                </a:solidFill>
                <a:cs typeface="B Yekan" panose="00000400000000000000" pitchFamily="2" charset="-78"/>
              </a:rPr>
              <a:t>اندازه آن چگونه باید باشد؟ 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cs typeface="B Yekan" pitchFamily="2" charset="-78"/>
            </a:endParaRPr>
          </a:p>
        </p:txBody>
      </p:sp>
      <p:sp>
        <p:nvSpPr>
          <p:cNvPr id="25" name="Title 4"/>
          <p:cNvSpPr txBox="1">
            <a:spLocks/>
          </p:cNvSpPr>
          <p:nvPr/>
        </p:nvSpPr>
        <p:spPr>
          <a:xfrm>
            <a:off x="579551" y="2246113"/>
            <a:ext cx="7666285" cy="71234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4000" b="0" kern="1200" cap="none" spc="0" baseline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r" rtl="1"/>
            <a:r>
              <a:rPr lang="ar-SA" sz="2400" b="1" dirty="0">
                <a:solidFill>
                  <a:srgbClr val="FFFF00"/>
                </a:solidFill>
                <a:cs typeface="B Yekan" panose="00000400000000000000" pitchFamily="2" charset="-78"/>
              </a:rPr>
              <a:t>چند عکس در مجموعه عکس باشد بهتر است؟ 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cs typeface="B Yekan" pitchFamily="2" charset="-78"/>
            </a:endParaRPr>
          </a:p>
        </p:txBody>
      </p:sp>
      <p:sp>
        <p:nvSpPr>
          <p:cNvPr id="27" name="Title 4"/>
          <p:cNvSpPr txBox="1">
            <a:spLocks/>
          </p:cNvSpPr>
          <p:nvPr/>
        </p:nvSpPr>
        <p:spPr>
          <a:xfrm>
            <a:off x="629333" y="3068960"/>
            <a:ext cx="7666285" cy="86409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4000" b="0" kern="1200" cap="none" spc="0" baseline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r" rtl="1"/>
            <a:r>
              <a:rPr lang="ar-SA" sz="2400" b="1" dirty="0" smtClean="0">
                <a:solidFill>
                  <a:srgbClr val="FFFF00"/>
                </a:solidFill>
                <a:cs typeface="B Yekan" panose="00000400000000000000" pitchFamily="2" charset="-78"/>
              </a:rPr>
              <a:t>اگر </a:t>
            </a:r>
            <a:r>
              <a:rPr lang="ar-SA" sz="2400" b="1" dirty="0">
                <a:solidFill>
                  <a:srgbClr val="FFFF00"/>
                </a:solidFill>
                <a:cs typeface="B Yekan" panose="00000400000000000000" pitchFamily="2" charset="-78"/>
              </a:rPr>
              <a:t>موضوع </a:t>
            </a:r>
            <a:r>
              <a:rPr lang="fa-IR" sz="2400" b="1" dirty="0" smtClean="0">
                <a:solidFill>
                  <a:srgbClr val="FFFF00"/>
                </a:solidFill>
                <a:cs typeface="B Yekan" panose="00000400000000000000" pitchFamily="2" charset="-78"/>
              </a:rPr>
              <a:t>خاص (مثلا: محیط زیست) </a:t>
            </a:r>
            <a:r>
              <a:rPr lang="ar-SA" sz="2400" b="1" dirty="0" smtClean="0">
                <a:solidFill>
                  <a:srgbClr val="FFFF00"/>
                </a:solidFill>
                <a:cs typeface="B Yekan" panose="00000400000000000000" pitchFamily="2" charset="-78"/>
              </a:rPr>
              <a:t>است </a:t>
            </a:r>
            <a:r>
              <a:rPr lang="fa-IR" sz="2400" b="1" dirty="0" smtClean="0">
                <a:solidFill>
                  <a:srgbClr val="FFFF00"/>
                </a:solidFill>
                <a:cs typeface="B Yekan" panose="00000400000000000000" pitchFamily="2" charset="-78"/>
              </a:rPr>
              <a:t>، </a:t>
            </a:r>
            <a:r>
              <a:rPr lang="ar-SA" sz="2400" b="1" dirty="0" smtClean="0">
                <a:solidFill>
                  <a:srgbClr val="FFFF00"/>
                </a:solidFill>
                <a:cs typeface="B Yekan" panose="00000400000000000000" pitchFamily="2" charset="-78"/>
              </a:rPr>
              <a:t>چگونه </a:t>
            </a:r>
            <a:r>
              <a:rPr lang="ar-SA" sz="2400" b="1" dirty="0">
                <a:solidFill>
                  <a:srgbClr val="FFFF00"/>
                </a:solidFill>
                <a:cs typeface="B Yekan" panose="00000400000000000000" pitchFamily="2" charset="-78"/>
              </a:rPr>
              <a:t>انسجامی در موضوع آن </a:t>
            </a:r>
            <a:r>
              <a:rPr lang="ar-SA" sz="2400" b="1" dirty="0" smtClean="0">
                <a:solidFill>
                  <a:srgbClr val="FFFF00"/>
                </a:solidFill>
                <a:cs typeface="B Yekan" panose="00000400000000000000" pitchFamily="2" charset="-78"/>
              </a:rPr>
              <a:t>به </a:t>
            </a:r>
            <a:r>
              <a:rPr lang="ar-SA" sz="2400" b="1" dirty="0">
                <a:solidFill>
                  <a:srgbClr val="FFFF00"/>
                </a:solidFill>
                <a:cs typeface="B Yekan" panose="00000400000000000000" pitchFamily="2" charset="-78"/>
              </a:rPr>
              <a:t>وجود </a:t>
            </a:r>
            <a:r>
              <a:rPr lang="ar-SA" sz="2400" b="1" dirty="0" smtClean="0">
                <a:solidFill>
                  <a:srgbClr val="FFFF00"/>
                </a:solidFill>
                <a:cs typeface="B Yekan" panose="00000400000000000000" pitchFamily="2" charset="-78"/>
              </a:rPr>
              <a:t>آوریم</a:t>
            </a:r>
            <a:r>
              <a:rPr lang="fa-IR" sz="2400" b="1" dirty="0" smtClean="0">
                <a:solidFill>
                  <a:srgbClr val="FFFF00"/>
                </a:solidFill>
                <a:cs typeface="B Yekan" panose="00000400000000000000" pitchFamily="2" charset="-78"/>
              </a:rPr>
              <a:t>،</a:t>
            </a:r>
            <a:r>
              <a:rPr lang="ar-SA" sz="2400" b="1" dirty="0" smtClean="0">
                <a:solidFill>
                  <a:srgbClr val="FFFF00"/>
                </a:solidFill>
                <a:cs typeface="B Yekan" panose="00000400000000000000" pitchFamily="2" charset="-78"/>
              </a:rPr>
              <a:t> </a:t>
            </a:r>
            <a:r>
              <a:rPr lang="ar-SA" sz="2400" b="1" dirty="0">
                <a:solidFill>
                  <a:srgbClr val="FFFF00"/>
                </a:solidFill>
                <a:cs typeface="B Yekan" panose="00000400000000000000" pitchFamily="2" charset="-78"/>
              </a:rPr>
              <a:t>که از دید  داوران پذیرفته شود؟ 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cs typeface="B Yekan" pitchFamily="2" charset="-78"/>
            </a:endParaRPr>
          </a:p>
        </p:txBody>
      </p:sp>
      <p:sp>
        <p:nvSpPr>
          <p:cNvPr id="31" name="Title 4"/>
          <p:cNvSpPr txBox="1">
            <a:spLocks/>
          </p:cNvSpPr>
          <p:nvPr/>
        </p:nvSpPr>
        <p:spPr>
          <a:xfrm>
            <a:off x="639618" y="3645024"/>
            <a:ext cx="7666285" cy="86409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4000" b="0" kern="1200" cap="none" spc="0" baseline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r" rtl="1"/>
            <a:r>
              <a:rPr lang="ar-SA" sz="2400" b="1" dirty="0">
                <a:solidFill>
                  <a:srgbClr val="FFFF00"/>
                </a:solidFill>
                <a:cs typeface="B Yekan" panose="00000400000000000000" pitchFamily="2" charset="-78"/>
              </a:rPr>
              <a:t>رنگی باشد یا سیاه و سفید؟ یا ترکیبی از هر دو؟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cs typeface="B Yekan" pitchFamily="2" charset="-78"/>
            </a:endParaRPr>
          </a:p>
        </p:txBody>
      </p:sp>
      <p:sp>
        <p:nvSpPr>
          <p:cNvPr id="33" name="Title 4"/>
          <p:cNvSpPr txBox="1">
            <a:spLocks/>
          </p:cNvSpPr>
          <p:nvPr/>
        </p:nvSpPr>
        <p:spPr>
          <a:xfrm>
            <a:off x="629334" y="4437112"/>
            <a:ext cx="7666285" cy="71234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4000" b="0" kern="1200" cap="none" spc="0" baseline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r" rtl="1"/>
            <a:r>
              <a:rPr lang="ar-SA" sz="2400" b="1" dirty="0">
                <a:solidFill>
                  <a:srgbClr val="FFFF00"/>
                </a:solidFill>
                <a:cs typeface="B Yekan" panose="00000400000000000000" pitchFamily="2" charset="-78"/>
              </a:rPr>
              <a:t>شروع داشته باشد یا پایان؟ 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cs typeface="B Yekan" pitchFamily="2" charset="-78"/>
            </a:endParaRPr>
          </a:p>
        </p:txBody>
      </p:sp>
      <p:sp>
        <p:nvSpPr>
          <p:cNvPr id="36" name="Title 4"/>
          <p:cNvSpPr txBox="1">
            <a:spLocks/>
          </p:cNvSpPr>
          <p:nvPr/>
        </p:nvSpPr>
        <p:spPr>
          <a:xfrm>
            <a:off x="611560" y="5020913"/>
            <a:ext cx="7666285" cy="71234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4000" b="0" kern="1200" cap="none" spc="0" baseline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r" rtl="1"/>
            <a:r>
              <a:rPr lang="ar-SA" sz="2400" b="1" dirty="0">
                <a:solidFill>
                  <a:srgbClr val="FFFF00"/>
                </a:solidFill>
                <a:cs typeface="B Yekan" panose="00000400000000000000" pitchFamily="2" charset="-78"/>
              </a:rPr>
              <a:t>آیا می تواند فقط یک موضوع داشته باشد با چیدمانی بدون شماره  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cs typeface="B Yekan" pitchFamily="2" charset="-78"/>
            </a:endParaRPr>
          </a:p>
        </p:txBody>
      </p:sp>
      <p:sp>
        <p:nvSpPr>
          <p:cNvPr id="39" name="Title 4"/>
          <p:cNvSpPr txBox="1">
            <a:spLocks/>
          </p:cNvSpPr>
          <p:nvPr/>
        </p:nvSpPr>
        <p:spPr>
          <a:xfrm>
            <a:off x="670167" y="5517232"/>
            <a:ext cx="7666285" cy="86409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4000" b="0" kern="1200" cap="none" spc="0" baseline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r" rtl="1"/>
            <a:r>
              <a:rPr lang="fa-IR" sz="2400" b="1" dirty="0" smtClean="0">
                <a:solidFill>
                  <a:srgbClr val="FFFF00"/>
                </a:solidFill>
                <a:cs typeface="B Yekan" panose="00000400000000000000" pitchFamily="2" charset="-78"/>
              </a:rPr>
              <a:t>زیر نویس داشته باشد یا استیتمنت؟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cs typeface="B Yekan" pitchFamily="2" charset="-78"/>
            </a:endParaRPr>
          </a:p>
        </p:txBody>
      </p:sp>
      <p:sp>
        <p:nvSpPr>
          <p:cNvPr id="40" name="Striped Right Arrow 39"/>
          <p:cNvSpPr/>
          <p:nvPr/>
        </p:nvSpPr>
        <p:spPr>
          <a:xfrm rot="10800000">
            <a:off x="8408358" y="1940903"/>
            <a:ext cx="196090" cy="335969"/>
          </a:xfrm>
          <a:prstGeom prst="stripedRightArrow">
            <a:avLst>
              <a:gd name="adj1" fmla="val 79690"/>
              <a:gd name="adj2" fmla="val 77728"/>
            </a:avLst>
          </a:prstGeom>
          <a:ln w="31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triped Right Arrow 40"/>
          <p:cNvSpPr/>
          <p:nvPr/>
        </p:nvSpPr>
        <p:spPr>
          <a:xfrm rot="10800000">
            <a:off x="8449884" y="2564904"/>
            <a:ext cx="196090" cy="335969"/>
          </a:xfrm>
          <a:prstGeom prst="stripedRightArrow">
            <a:avLst>
              <a:gd name="adj1" fmla="val 79690"/>
              <a:gd name="adj2" fmla="val 77728"/>
            </a:avLst>
          </a:prstGeom>
          <a:ln w="31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triped Right Arrow 41"/>
          <p:cNvSpPr/>
          <p:nvPr/>
        </p:nvSpPr>
        <p:spPr>
          <a:xfrm rot="10800000">
            <a:off x="8449884" y="4121740"/>
            <a:ext cx="196090" cy="335969"/>
          </a:xfrm>
          <a:prstGeom prst="stripedRightArrow">
            <a:avLst>
              <a:gd name="adj1" fmla="val 79690"/>
              <a:gd name="adj2" fmla="val 77728"/>
            </a:avLst>
          </a:prstGeom>
          <a:ln w="31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triped Right Arrow 42"/>
          <p:cNvSpPr/>
          <p:nvPr/>
        </p:nvSpPr>
        <p:spPr>
          <a:xfrm rot="10800000">
            <a:off x="8449884" y="3329754"/>
            <a:ext cx="196090" cy="335969"/>
          </a:xfrm>
          <a:prstGeom prst="stripedRightArrow">
            <a:avLst>
              <a:gd name="adj1" fmla="val 79690"/>
              <a:gd name="adj2" fmla="val 77728"/>
            </a:avLst>
          </a:prstGeom>
          <a:ln w="31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triped Right Arrow 45"/>
          <p:cNvSpPr/>
          <p:nvPr/>
        </p:nvSpPr>
        <p:spPr>
          <a:xfrm rot="10800000">
            <a:off x="8449884" y="4725144"/>
            <a:ext cx="196090" cy="335969"/>
          </a:xfrm>
          <a:prstGeom prst="stripedRightArrow">
            <a:avLst>
              <a:gd name="adj1" fmla="val 79690"/>
              <a:gd name="adj2" fmla="val 77728"/>
            </a:avLst>
          </a:prstGeom>
          <a:ln w="31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triped Right Arrow 46"/>
          <p:cNvSpPr/>
          <p:nvPr/>
        </p:nvSpPr>
        <p:spPr>
          <a:xfrm rot="10800000">
            <a:off x="8481042" y="5344412"/>
            <a:ext cx="196090" cy="335969"/>
          </a:xfrm>
          <a:prstGeom prst="stripedRightArrow">
            <a:avLst>
              <a:gd name="adj1" fmla="val 79690"/>
              <a:gd name="adj2" fmla="val 77728"/>
            </a:avLst>
          </a:prstGeom>
          <a:ln w="31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triped Right Arrow 47"/>
          <p:cNvSpPr/>
          <p:nvPr/>
        </p:nvSpPr>
        <p:spPr>
          <a:xfrm rot="10800000">
            <a:off x="8481042" y="5994493"/>
            <a:ext cx="196090" cy="335969"/>
          </a:xfrm>
          <a:prstGeom prst="stripedRightArrow">
            <a:avLst>
              <a:gd name="adj1" fmla="val 79690"/>
              <a:gd name="adj2" fmla="val 77728"/>
            </a:avLst>
          </a:prstGeom>
          <a:ln w="31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86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5" grpId="0" animBg="1"/>
      <p:bldP spid="22" grpId="0"/>
      <p:bldP spid="25" grpId="0"/>
      <p:bldP spid="27" grpId="0"/>
      <p:bldP spid="31" grpId="0"/>
      <p:bldP spid="33" grpId="0"/>
      <p:bldP spid="36" grpId="0"/>
      <p:bldP spid="39" grpId="0"/>
      <p:bldP spid="40" grpId="0" animBg="1"/>
      <p:bldP spid="41" grpId="0" animBg="1"/>
      <p:bldP spid="42" grpId="0" animBg="1"/>
      <p:bldP spid="43" grpId="0" animBg="1"/>
      <p:bldP spid="46" grpId="0" animBg="1"/>
      <p:bldP spid="47" grpId="0" animBg="1"/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51520" y="1772816"/>
            <a:ext cx="8228004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18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rtl="1"/>
            <a:r>
              <a:rPr lang="fa-IR" sz="2400" dirty="0">
                <a:solidFill>
                  <a:srgbClr val="A9F9B6"/>
                </a:solidFill>
                <a:cs typeface="B Yekan" pitchFamily="2" charset="-78"/>
              </a:rPr>
              <a:t>موضوع آن طوری باشد که مخاطب را میخکوب کند و لحظاتی را به فکر فرو برد.</a:t>
            </a:r>
            <a:endParaRPr lang="en-US" sz="2400" dirty="0">
              <a:solidFill>
                <a:srgbClr val="A9F9B6"/>
              </a:solidFill>
              <a:cs typeface="B Yekan" pitchFamily="2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98564" y="18864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4000" b="0" kern="1200" cap="none" spc="0" baseline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 rtl="1"/>
            <a:r>
              <a:rPr lang="fa-IR" sz="5400" dirty="0">
                <a:solidFill>
                  <a:schemeClr val="accent2">
                    <a:lumMod val="60000"/>
                    <a:lumOff val="40000"/>
                  </a:schemeClr>
                </a:solidFill>
                <a:cs typeface="B Yekan" pitchFamily="2" charset="-78"/>
              </a:rPr>
              <a:t> گذری به تک عکس</a:t>
            </a:r>
            <a:endParaRPr lang="en-US" sz="5400" dirty="0">
              <a:solidFill>
                <a:schemeClr val="accent2">
                  <a:lumMod val="60000"/>
                  <a:lumOff val="40000"/>
                </a:schemeClr>
              </a:solidFill>
              <a:cs typeface="B Yekan" pitchFamily="2" charset="-78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29642" y="2300672"/>
            <a:ext cx="768096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18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rtl="1"/>
            <a:r>
              <a:rPr lang="fa-IR" sz="2400" dirty="0">
                <a:solidFill>
                  <a:srgbClr val="A9F9B6"/>
                </a:solidFill>
                <a:cs typeface="B Yekan" pitchFamily="2" charset="-78"/>
              </a:rPr>
              <a:t>ترکیب بندی نوین و خلاقانه ای داشته باشد.</a:t>
            </a:r>
            <a:endParaRPr lang="en-US" sz="2400" dirty="0">
              <a:solidFill>
                <a:srgbClr val="A9F9B6"/>
              </a:solidFill>
              <a:cs typeface="B Yekan" pitchFamily="2" charset="-78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2924944"/>
            <a:ext cx="8227102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18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rtl="1"/>
            <a:r>
              <a:rPr lang="fa-IR" sz="2400" dirty="0">
                <a:solidFill>
                  <a:srgbClr val="A9F9B6"/>
                </a:solidFill>
                <a:cs typeface="B Yekan" pitchFamily="2" charset="-78"/>
              </a:rPr>
              <a:t>به تنهایی گویا نیت عکاس و یا برداشت صحیح (نزدیک به تفکر </a:t>
            </a:r>
            <a:r>
              <a:rPr lang="fa-IR" sz="2400" dirty="0" smtClean="0">
                <a:solidFill>
                  <a:srgbClr val="A9F9B6"/>
                </a:solidFill>
                <a:cs typeface="B Yekan" pitchFamily="2" charset="-78"/>
              </a:rPr>
              <a:t>عکاس) </a:t>
            </a:r>
            <a:r>
              <a:rPr lang="fa-IR" sz="2400" dirty="0">
                <a:solidFill>
                  <a:srgbClr val="A9F9B6"/>
                </a:solidFill>
                <a:cs typeface="B Yekan" pitchFamily="2" charset="-78"/>
              </a:rPr>
              <a:t>را داشته باشد.</a:t>
            </a:r>
            <a:endParaRPr lang="en-US" sz="2400" dirty="0">
              <a:solidFill>
                <a:srgbClr val="A9F9B6"/>
              </a:solidFill>
              <a:cs typeface="B Yekan" pitchFamily="2" charset="-78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7544" y="3422036"/>
            <a:ext cx="8021832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18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rtl="1"/>
            <a:r>
              <a:rPr lang="fa-IR" sz="2400" dirty="0">
                <a:solidFill>
                  <a:srgbClr val="A9F9B6"/>
                </a:solidFill>
                <a:cs typeface="B Yekan" pitchFamily="2" charset="-78"/>
              </a:rPr>
              <a:t>چهار خصوصیت تعریف زیبایی از دیدگاه هگل به نقل از محمد تقی جعفری( در کتاب هنر از دیدگاه اسلام) را داشته باشد</a:t>
            </a:r>
            <a:endParaRPr lang="en-US" sz="2400" dirty="0">
              <a:solidFill>
                <a:srgbClr val="A9F9B6"/>
              </a:solidFill>
              <a:cs typeface="B Yekan" pitchFamily="2" charset="-78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51520" y="4110812"/>
            <a:ext cx="7911028" cy="34665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18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rtl="1"/>
            <a:r>
              <a:rPr lang="fa-IR" sz="2400" dirty="0">
                <a:solidFill>
                  <a:srgbClr val="A9F9B6"/>
                </a:solidFill>
                <a:cs typeface="B Yekan" pitchFamily="2" charset="-78"/>
              </a:rPr>
              <a:t>الف:  سرآمد و سورپرایز کننده باشد یعنی ایجاد</a:t>
            </a:r>
            <a:r>
              <a:rPr lang="fa-IR" sz="2400" b="1" dirty="0">
                <a:solidFill>
                  <a:srgbClr val="FFFF00"/>
                </a:solidFill>
                <a:cs typeface="B Yekan" pitchFamily="2" charset="-78"/>
              </a:rPr>
              <a:t> </a:t>
            </a:r>
            <a:r>
              <a:rPr lang="fa-IR" sz="2400" b="1" dirty="0">
                <a:solidFill>
                  <a:srgbClr val="FCDFA6"/>
                </a:solidFill>
                <a:cs typeface="B Yekan" pitchFamily="2" charset="-78"/>
              </a:rPr>
              <a:t>تعجب </a:t>
            </a:r>
            <a:r>
              <a:rPr lang="fa-IR" sz="2400" dirty="0">
                <a:solidFill>
                  <a:srgbClr val="A9F9B6"/>
                </a:solidFill>
                <a:cs typeface="B Yekan" pitchFamily="2" charset="-78"/>
              </a:rPr>
              <a:t>کند.</a:t>
            </a:r>
            <a:endParaRPr lang="en-US" sz="2400" dirty="0">
              <a:solidFill>
                <a:srgbClr val="A9F9B6"/>
              </a:solidFill>
              <a:cs typeface="B Yekan" pitchFamily="2" charset="-78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82598" y="4509120"/>
            <a:ext cx="7911028" cy="34665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18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rtl="1"/>
            <a:r>
              <a:rPr lang="fa-IR" sz="2400" dirty="0">
                <a:solidFill>
                  <a:srgbClr val="A9F9B6"/>
                </a:solidFill>
                <a:cs typeface="B Yekan" pitchFamily="2" charset="-78"/>
              </a:rPr>
              <a:t>ب:  </a:t>
            </a:r>
            <a:r>
              <a:rPr lang="fa-IR" sz="2400" dirty="0">
                <a:solidFill>
                  <a:srgbClr val="FFFF99"/>
                </a:solidFill>
                <a:cs typeface="B Yekan" pitchFamily="2" charset="-78"/>
              </a:rPr>
              <a:t>ارزش</a:t>
            </a:r>
            <a:r>
              <a:rPr lang="fa-IR" sz="2400" dirty="0">
                <a:solidFill>
                  <a:srgbClr val="A9F9B6"/>
                </a:solidFill>
                <a:cs typeface="B Yekan" pitchFamily="2" charset="-78"/>
              </a:rPr>
              <a:t> داشته باشد، ارزش بصری خواص ما را مجذوب می کند که تا ساعت ها به آن بیندیشیم.</a:t>
            </a:r>
            <a:endParaRPr lang="en-US" sz="2400" dirty="0">
              <a:solidFill>
                <a:srgbClr val="A9F9B6"/>
              </a:solidFill>
              <a:cs typeface="B Yekan" pitchFamily="2" charset="-78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61372" y="4869160"/>
            <a:ext cx="7911028" cy="34665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18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rtl="1"/>
            <a:r>
              <a:rPr lang="fa-IR" sz="2400" dirty="0">
                <a:solidFill>
                  <a:srgbClr val="A9F9B6"/>
                </a:solidFill>
                <a:cs typeface="B Yekan" pitchFamily="2" charset="-78"/>
              </a:rPr>
              <a:t>ج:  </a:t>
            </a:r>
            <a:r>
              <a:rPr lang="fa-IR" sz="2400" dirty="0">
                <a:solidFill>
                  <a:srgbClr val="FFFF99"/>
                </a:solidFill>
                <a:cs typeface="B Yekan" pitchFamily="2" charset="-78"/>
              </a:rPr>
              <a:t>نوآور و خالق </a:t>
            </a:r>
            <a:r>
              <a:rPr lang="fa-IR" sz="2400" dirty="0">
                <a:solidFill>
                  <a:srgbClr val="A9F9B6"/>
                </a:solidFill>
                <a:cs typeface="B Yekan" pitchFamily="2" charset="-78"/>
              </a:rPr>
              <a:t>باشد یعنی از نظر زیباشناسی دارایی ویژگی های یک اثر هنری باشد.</a:t>
            </a:r>
            <a:endParaRPr lang="en-US" sz="2400" dirty="0">
              <a:solidFill>
                <a:srgbClr val="A9F9B6"/>
              </a:solidFill>
              <a:cs typeface="B Yekan" pitchFamily="2" charset="-78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61372" y="5301208"/>
            <a:ext cx="7911028" cy="34665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18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rtl="1"/>
            <a:r>
              <a:rPr lang="fa-IR" sz="2400" dirty="0">
                <a:solidFill>
                  <a:srgbClr val="A9F9B6"/>
                </a:solidFill>
                <a:cs typeface="B Yekan" pitchFamily="2" charset="-78"/>
              </a:rPr>
              <a:t>د:  </a:t>
            </a:r>
            <a:r>
              <a:rPr lang="fa-IR" sz="2400" dirty="0">
                <a:solidFill>
                  <a:srgbClr val="FFFF99"/>
                </a:solidFill>
                <a:cs typeface="B Yekan" pitchFamily="2" charset="-78"/>
              </a:rPr>
              <a:t>متعالی</a:t>
            </a:r>
            <a:r>
              <a:rPr lang="fa-IR" sz="2400" dirty="0">
                <a:solidFill>
                  <a:srgbClr val="A9F9B6"/>
                </a:solidFill>
                <a:cs typeface="B Yekan" pitchFamily="2" charset="-78"/>
              </a:rPr>
              <a:t> باشد یعنی اثربخشی عکس چنان باید باشد که روح را جلا دهد و انسان را به تعالی رهنمون سازد.</a:t>
            </a:r>
            <a:endParaRPr lang="en-US" sz="2400" dirty="0">
              <a:solidFill>
                <a:srgbClr val="A9F9B6"/>
              </a:solidFill>
              <a:cs typeface="B Yekan" pitchFamily="2" charset="-78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00937" y="5805264"/>
            <a:ext cx="8409665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18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rtl="1"/>
            <a:r>
              <a:rPr lang="fa-IR" sz="2400" dirty="0">
                <a:solidFill>
                  <a:srgbClr val="A9F9B6"/>
                </a:solidFill>
                <a:cs typeface="B Yekan" pitchFamily="2" charset="-78"/>
              </a:rPr>
              <a:t>و دیگر خصوصیات مانند </a:t>
            </a:r>
            <a:r>
              <a:rPr lang="fa-IR" sz="2400" dirty="0">
                <a:solidFill>
                  <a:srgbClr val="00B0F0"/>
                </a:solidFill>
                <a:cs typeface="B Yekan" pitchFamily="2" charset="-78"/>
              </a:rPr>
              <a:t>پیام ، گزاره، ایجاد پرسشگری در بیننده </a:t>
            </a:r>
            <a:r>
              <a:rPr lang="fa-IR" sz="2400" dirty="0">
                <a:solidFill>
                  <a:srgbClr val="A9F9B6"/>
                </a:solidFill>
                <a:cs typeface="B Yekan" pitchFamily="2" charset="-78"/>
              </a:rPr>
              <a:t>و .... در تک عکس، عکس را به اوج می‌رساند </a:t>
            </a:r>
            <a:endParaRPr lang="en-US" sz="2400" dirty="0">
              <a:solidFill>
                <a:srgbClr val="A9F9B6"/>
              </a:solidFill>
              <a:cs typeface="B Yekan" pitchFamily="2" charset="-78"/>
            </a:endParaRPr>
          </a:p>
        </p:txBody>
      </p:sp>
      <p:sp>
        <p:nvSpPr>
          <p:cNvPr id="15" name="Curved Left Arrow 14"/>
          <p:cNvSpPr/>
          <p:nvPr/>
        </p:nvSpPr>
        <p:spPr>
          <a:xfrm>
            <a:off x="8579873" y="2322926"/>
            <a:ext cx="288032" cy="288032"/>
          </a:xfrm>
          <a:prstGeom prst="curved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6" name="Curved Left Arrow 15"/>
          <p:cNvSpPr/>
          <p:nvPr/>
        </p:nvSpPr>
        <p:spPr>
          <a:xfrm>
            <a:off x="8604448" y="1772816"/>
            <a:ext cx="288032" cy="288032"/>
          </a:xfrm>
          <a:prstGeom prst="curved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7" name="Curved Left Arrow 16"/>
          <p:cNvSpPr/>
          <p:nvPr/>
        </p:nvSpPr>
        <p:spPr>
          <a:xfrm>
            <a:off x="8579873" y="2876736"/>
            <a:ext cx="288032" cy="288032"/>
          </a:xfrm>
          <a:prstGeom prst="curved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8" name="Curved Left Arrow 17"/>
          <p:cNvSpPr/>
          <p:nvPr/>
        </p:nvSpPr>
        <p:spPr>
          <a:xfrm>
            <a:off x="8604448" y="3356992"/>
            <a:ext cx="288032" cy="288032"/>
          </a:xfrm>
          <a:prstGeom prst="curved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9" name="Curved Left Arrow 18"/>
          <p:cNvSpPr/>
          <p:nvPr/>
        </p:nvSpPr>
        <p:spPr>
          <a:xfrm>
            <a:off x="8579873" y="5805264"/>
            <a:ext cx="288032" cy="288032"/>
          </a:xfrm>
          <a:prstGeom prst="curved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636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9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9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9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8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1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1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1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2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1" presetClass="exit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1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1" presetClass="exit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21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1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1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2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1" presetClass="exit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  <p:bldP spid="8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018792" y="1412776"/>
            <a:ext cx="275539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18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rtl="1"/>
            <a:r>
              <a:rPr lang="fa-IR" sz="2000" dirty="0">
                <a:solidFill>
                  <a:srgbClr val="A9F9B6"/>
                </a:solidFill>
                <a:cs typeface="A EntezareZohoor B3" panose="00000700000000000000" pitchFamily="2" charset="-78"/>
              </a:rPr>
              <a:t>عکس مادر مهاجر اثر دورتی لانج </a:t>
            </a:r>
            <a:endParaRPr lang="en-US" sz="2000" dirty="0">
              <a:solidFill>
                <a:srgbClr val="A9F9B6"/>
              </a:solidFill>
              <a:cs typeface="A EntezareZohoor B3" panose="00000700000000000000" pitchFamily="2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98564" y="18864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4000" b="0" kern="1200" cap="none" spc="0" baseline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 rtl="1"/>
            <a:r>
              <a:rPr lang="fa-IR" sz="5400" dirty="0">
                <a:solidFill>
                  <a:schemeClr val="accent2">
                    <a:lumMod val="60000"/>
                    <a:lumOff val="40000"/>
                  </a:schemeClr>
                </a:solidFill>
                <a:cs typeface="B Yekan" pitchFamily="2" charset="-78"/>
              </a:rPr>
              <a:t> گذری به تک عکس</a:t>
            </a:r>
            <a:endParaRPr lang="en-US" sz="5400" dirty="0">
              <a:solidFill>
                <a:schemeClr val="accent2">
                  <a:lumMod val="60000"/>
                  <a:lumOff val="40000"/>
                </a:schemeClr>
              </a:solidFill>
              <a:cs typeface="B Yekan" pitchFamily="2" charset="-78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251520" y="1412776"/>
            <a:ext cx="2755396" cy="622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18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rtl="1"/>
            <a:r>
              <a:rPr lang="fa-IR" sz="2000" dirty="0">
                <a:solidFill>
                  <a:srgbClr val="A9F9B6"/>
                </a:solidFill>
                <a:cs typeface="A EntezareZohoor B3" panose="00000700000000000000" pitchFamily="2" charset="-78"/>
              </a:rPr>
              <a:t>چرچیل اثر یوسف کارش</a:t>
            </a:r>
            <a:endParaRPr lang="en-US" sz="2000" dirty="0">
              <a:solidFill>
                <a:srgbClr val="A9F9B6"/>
              </a:solidFill>
              <a:cs typeface="A EntezareZohoor B3" panose="00000700000000000000" pitchFamily="2" charset="-78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3135156" y="1412776"/>
            <a:ext cx="2755396" cy="615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18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rtl="1"/>
            <a:r>
              <a:rPr lang="fa-IR" sz="2000" dirty="0">
                <a:solidFill>
                  <a:srgbClr val="A9F9B6"/>
                </a:solidFill>
                <a:cs typeface="A EntezareZohoor B3" panose="00000700000000000000" pitchFamily="2" charset="-78"/>
              </a:rPr>
              <a:t>شربت گل اثر استیو مک </a:t>
            </a:r>
            <a:r>
              <a:rPr lang="fa-IR" sz="2000" dirty="0" smtClean="0">
                <a:solidFill>
                  <a:srgbClr val="A9F9B6"/>
                </a:solidFill>
                <a:cs typeface="A EntezareZohoor B3" panose="00000700000000000000" pitchFamily="2" charset="-78"/>
              </a:rPr>
              <a:t>گوری</a:t>
            </a:r>
            <a:endParaRPr lang="en-US" sz="2000" dirty="0">
              <a:solidFill>
                <a:srgbClr val="A9F9B6"/>
              </a:solidFill>
              <a:cs typeface="A EntezareZohoor B3" panose="00000700000000000000" pitchFamily="2" charset="-78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6300192" y="4077072"/>
            <a:ext cx="239535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18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rtl="1"/>
            <a:r>
              <a:rPr lang="fa-IR" sz="2000" dirty="0">
                <a:solidFill>
                  <a:srgbClr val="A9F9B6"/>
                </a:solidFill>
                <a:cs typeface="A EntezareZohoor B3" panose="00000700000000000000" pitchFamily="2" charset="-78"/>
              </a:rPr>
              <a:t>اعدام سایگون اثر ادی آدامز</a:t>
            </a:r>
            <a:endParaRPr lang="en-US" sz="2000" dirty="0">
              <a:solidFill>
                <a:srgbClr val="A9F9B6"/>
              </a:solidFill>
              <a:cs typeface="A EntezareZohoor B3" panose="00000700000000000000" pitchFamily="2" charset="-78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385990" y="4149080"/>
            <a:ext cx="2755396" cy="622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18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rtl="1"/>
            <a:r>
              <a:rPr lang="fa-IR" sz="2000" dirty="0" smtClean="0">
                <a:solidFill>
                  <a:srgbClr val="A9F9B6"/>
                </a:solidFill>
                <a:cs typeface="A EntezareZohoor B3" panose="00000700000000000000" pitchFamily="2" charset="-78"/>
              </a:rPr>
              <a:t>دودکش ایرانی اثر احمد عالی</a:t>
            </a:r>
            <a:endParaRPr lang="en-US" sz="2000" dirty="0">
              <a:solidFill>
                <a:srgbClr val="A9F9B6"/>
              </a:solidFill>
              <a:cs typeface="A EntezareZohoor B3" panose="00000700000000000000" pitchFamily="2" charset="-78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3275856" y="4077072"/>
            <a:ext cx="275539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18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rtl="1"/>
            <a:r>
              <a:rPr lang="fa-IR" sz="2000" dirty="0">
                <a:solidFill>
                  <a:srgbClr val="A9F9B6"/>
                </a:solidFill>
                <a:cs typeface="A EntezareZohoor B3" panose="00000700000000000000" pitchFamily="2" charset="-78"/>
              </a:rPr>
              <a:t>سلام همافران اثر حسین پرتوی </a:t>
            </a:r>
            <a:endParaRPr lang="en-US" sz="2000" dirty="0">
              <a:solidFill>
                <a:srgbClr val="A9F9B6"/>
              </a:solidFill>
              <a:cs typeface="A EntezareZohoor B3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8655" y="1923506"/>
            <a:ext cx="1297441" cy="19461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6228" y="1923506"/>
            <a:ext cx="1584176" cy="19461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5224" y="1909993"/>
            <a:ext cx="1487176" cy="1954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5224" y="4856775"/>
            <a:ext cx="1828210" cy="13452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8642" y="4860540"/>
            <a:ext cx="2269420" cy="13415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1744" y="4636467"/>
            <a:ext cx="1293144" cy="18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3082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1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1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1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1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6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6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8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8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7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0" grpId="0"/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652120" y="3573016"/>
            <a:ext cx="2784416" cy="576064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18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rtl="1"/>
            <a:r>
              <a:rPr lang="ar-SA" sz="3200" dirty="0">
                <a:cs typeface="A EntezareZohoor 5 **" panose="00000700000000000000" pitchFamily="2" charset="-78"/>
              </a:rPr>
              <a:t>دو تقسیم بندی کلی </a:t>
            </a:r>
            <a:endParaRPr lang="en-US" sz="3200" dirty="0">
              <a:solidFill>
                <a:srgbClr val="A9F9B6"/>
              </a:solidFill>
              <a:cs typeface="A EntezareZohoor 5 **" panose="00000700000000000000" pitchFamily="2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55576" y="594813"/>
            <a:ext cx="7680960" cy="83441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lnSpcReduction="10000"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4000" b="0" kern="1200" cap="none" spc="0" baseline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 rtl="1"/>
            <a:r>
              <a:rPr lang="fa-IR" sz="5400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B Yekan" pitchFamily="2" charset="-78"/>
              </a:rPr>
              <a:t>مجموعه عکس</a:t>
            </a:r>
            <a:endParaRPr lang="en-US" sz="5400" dirty="0">
              <a:solidFill>
                <a:schemeClr val="accent2">
                  <a:lumMod val="60000"/>
                  <a:lumOff val="40000"/>
                </a:schemeClr>
              </a:solidFill>
              <a:cs typeface="B Yekan" pitchFamily="2" charset="-78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391643" y="2589922"/>
            <a:ext cx="4120009" cy="1933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18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rtl="1"/>
            <a:r>
              <a:rPr lang="fa-IR" sz="2400" dirty="0" smtClean="0">
                <a:solidFill>
                  <a:srgbClr val="00B0F0"/>
                </a:solidFill>
                <a:cs typeface="A EntezareZohoor B4" panose="00000700000000000000" pitchFamily="2" charset="-78"/>
              </a:rPr>
              <a:t>الف. مجموعه های کلان </a:t>
            </a:r>
          </a:p>
          <a:p>
            <a:pPr lvl="0" algn="r" rtl="1"/>
            <a:r>
              <a:rPr lang="fa-IR" sz="17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B Yekan" panose="00000400000000000000" pitchFamily="2" charset="-78"/>
              </a:rPr>
              <a:t>-تعداد </a:t>
            </a:r>
            <a:r>
              <a:rPr lang="fa-IR" sz="1700" dirty="0">
                <a:solidFill>
                  <a:schemeClr val="accent1">
                    <a:lumMod val="60000"/>
                    <a:lumOff val="40000"/>
                  </a:schemeClr>
                </a:solidFill>
                <a:cs typeface="B Yekan" panose="00000400000000000000" pitchFamily="2" charset="-78"/>
              </a:rPr>
              <a:t>آنها بسته به ارائه و موضوع زیاد است، </a:t>
            </a:r>
            <a:endParaRPr lang="fa-IR" sz="1700" dirty="0" smtClean="0">
              <a:solidFill>
                <a:schemeClr val="accent1">
                  <a:lumMod val="60000"/>
                  <a:lumOff val="40000"/>
                </a:schemeClr>
              </a:solidFill>
              <a:cs typeface="B Yekan" panose="00000400000000000000" pitchFamily="2" charset="-78"/>
            </a:endParaRPr>
          </a:p>
          <a:p>
            <a:pPr lvl="0" algn="r" rtl="1"/>
            <a:r>
              <a:rPr lang="fa-IR" sz="17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B Yekan" panose="00000400000000000000" pitchFamily="2" charset="-78"/>
              </a:rPr>
              <a:t>- </a:t>
            </a:r>
            <a:r>
              <a:rPr lang="fa-IR" sz="1700" dirty="0">
                <a:solidFill>
                  <a:schemeClr val="accent1">
                    <a:lumMod val="60000"/>
                    <a:lumOff val="40000"/>
                  </a:schemeClr>
                </a:solidFill>
                <a:cs typeface="B Yekan" panose="00000400000000000000" pitchFamily="2" charset="-78"/>
              </a:rPr>
              <a:t>بسیار </a:t>
            </a:r>
            <a:r>
              <a:rPr lang="fa-IR" sz="17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B Yekan" panose="00000400000000000000" pitchFamily="2" charset="-78"/>
              </a:rPr>
              <a:t>جزئی گویی </a:t>
            </a:r>
          </a:p>
          <a:p>
            <a:pPr lvl="0" algn="r" rtl="1"/>
            <a:r>
              <a:rPr lang="fa-IR" sz="17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B Yekan" panose="00000400000000000000" pitchFamily="2" charset="-78"/>
              </a:rPr>
              <a:t>- و متمرکز </a:t>
            </a:r>
            <a:r>
              <a:rPr lang="fa-IR" sz="1700" dirty="0">
                <a:solidFill>
                  <a:schemeClr val="accent1">
                    <a:lumMod val="60000"/>
                    <a:lumOff val="40000"/>
                  </a:schemeClr>
                </a:solidFill>
                <a:cs typeface="B Yekan" panose="00000400000000000000" pitchFamily="2" charset="-78"/>
              </a:rPr>
              <a:t>بر یک موضوع است، </a:t>
            </a:r>
            <a:endParaRPr lang="en-US" sz="1700" dirty="0">
              <a:solidFill>
                <a:schemeClr val="accent1">
                  <a:lumMod val="60000"/>
                  <a:lumOff val="40000"/>
                </a:schemeClr>
              </a:solidFill>
              <a:cs typeface="B Yekan" panose="00000400000000000000" pitchFamily="2" charset="-78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50493" y="4581128"/>
            <a:ext cx="3632959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18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rtl="1"/>
            <a:r>
              <a:rPr lang="fa-IR" sz="2400" dirty="0">
                <a:solidFill>
                  <a:srgbClr val="00B0F0"/>
                </a:solidFill>
                <a:cs typeface="A EntezareZohoor B4" panose="00000700000000000000" pitchFamily="2" charset="-78"/>
              </a:rPr>
              <a:t>ب. مجموعه های کوتاه و ایده محور</a:t>
            </a:r>
            <a:endParaRPr lang="en-US" sz="2400" dirty="0">
              <a:solidFill>
                <a:srgbClr val="00B0F0"/>
              </a:solidFill>
              <a:cs typeface="A EntezareZohoor B4" panose="00000700000000000000" pitchFamily="2" charset="-78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55576" y="1576466"/>
            <a:ext cx="7680960" cy="10134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4000" b="0" kern="1200" cap="none" spc="0" baseline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justLow" rtl="1"/>
            <a:r>
              <a:rPr lang="fa-IR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B Yekan" pitchFamily="2" charset="-78"/>
              </a:rPr>
              <a:t>مجموعه باید به گونه ایی باشد که ، نیت </a:t>
            </a:r>
            <a:r>
              <a:rPr lang="fa-IR" sz="2000" dirty="0">
                <a:solidFill>
                  <a:schemeClr val="accent2">
                    <a:lumMod val="60000"/>
                    <a:lumOff val="40000"/>
                  </a:schemeClr>
                </a:solidFill>
                <a:cs typeface="B Yekan" pitchFamily="2" charset="-78"/>
              </a:rPr>
              <a:t>عکاس را - نه در یک فریم - بلکه با چند </a:t>
            </a:r>
            <a:r>
              <a:rPr lang="fa-IR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B Yekan" pitchFamily="2" charset="-78"/>
              </a:rPr>
              <a:t>عکس به چیدمانی منظم و وحدتی خاص </a:t>
            </a:r>
            <a:r>
              <a:rPr lang="fa-IR" sz="2000" dirty="0">
                <a:solidFill>
                  <a:schemeClr val="accent2">
                    <a:lumMod val="60000"/>
                    <a:lumOff val="40000"/>
                  </a:schemeClr>
                </a:solidFill>
                <a:cs typeface="B Yekan" pitchFamily="2" charset="-78"/>
              </a:rPr>
              <a:t>به خوبی نشان داده و بیننده را از سردرگمی </a:t>
            </a:r>
            <a:r>
              <a:rPr lang="fa-IR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B Yekan" pitchFamily="2" charset="-78"/>
              </a:rPr>
              <a:t>برهاند</a:t>
            </a:r>
            <a:r>
              <a:rPr lang="fa-IR" sz="2000" dirty="0">
                <a:solidFill>
                  <a:schemeClr val="accent2">
                    <a:lumMod val="60000"/>
                    <a:lumOff val="40000"/>
                  </a:schemeClr>
                </a:solidFill>
                <a:cs typeface="B Yekan" pitchFamily="2" charset="-78"/>
              </a:rPr>
              <a:t>.</a:t>
            </a:r>
            <a:endParaRPr lang="en-US" sz="2000" dirty="0">
              <a:solidFill>
                <a:schemeClr val="accent2">
                  <a:lumMod val="60000"/>
                  <a:lumOff val="40000"/>
                </a:schemeClr>
              </a:solidFill>
              <a:cs typeface="B Yekan" pitchFamily="2" charset="-78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363443" y="5099180"/>
            <a:ext cx="4120009" cy="1933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18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rtl="1"/>
            <a:r>
              <a:rPr lang="fa-IR" sz="17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B Yekan" panose="00000400000000000000" pitchFamily="2" charset="-78"/>
              </a:rPr>
              <a:t>-تعداد </a:t>
            </a:r>
            <a:r>
              <a:rPr lang="fa-IR" sz="1700" dirty="0">
                <a:solidFill>
                  <a:schemeClr val="accent1">
                    <a:lumMod val="60000"/>
                    <a:lumOff val="40000"/>
                  </a:schemeClr>
                </a:solidFill>
                <a:cs typeface="B Yekan" panose="00000400000000000000" pitchFamily="2" charset="-78"/>
              </a:rPr>
              <a:t>آنها بسته به ارائه و موضوع </a:t>
            </a:r>
            <a:r>
              <a:rPr lang="fa-IR" sz="17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B Yekan" panose="00000400000000000000" pitchFamily="2" charset="-78"/>
              </a:rPr>
              <a:t>کم </a:t>
            </a:r>
            <a:r>
              <a:rPr lang="fa-IR" sz="1700" dirty="0">
                <a:solidFill>
                  <a:schemeClr val="accent1">
                    <a:lumMod val="60000"/>
                    <a:lumOff val="40000"/>
                  </a:schemeClr>
                </a:solidFill>
                <a:cs typeface="B Yekan" panose="00000400000000000000" pitchFamily="2" charset="-78"/>
              </a:rPr>
              <a:t>است، </a:t>
            </a:r>
            <a:endParaRPr lang="fa-IR" sz="1700" dirty="0" smtClean="0">
              <a:solidFill>
                <a:schemeClr val="accent1">
                  <a:lumMod val="60000"/>
                  <a:lumOff val="40000"/>
                </a:schemeClr>
              </a:solidFill>
              <a:cs typeface="B Yekan" panose="00000400000000000000" pitchFamily="2" charset="-78"/>
            </a:endParaRPr>
          </a:p>
          <a:p>
            <a:pPr lvl="0" algn="r" rtl="1"/>
            <a:r>
              <a:rPr lang="fa-IR" sz="17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B Yekan" panose="00000400000000000000" pitchFamily="2" charset="-78"/>
              </a:rPr>
              <a:t>- </a:t>
            </a:r>
            <a:r>
              <a:rPr lang="fa-IR" sz="1700" dirty="0">
                <a:solidFill>
                  <a:schemeClr val="accent1">
                    <a:lumMod val="60000"/>
                    <a:lumOff val="40000"/>
                  </a:schemeClr>
                </a:solidFill>
                <a:cs typeface="B Yekan" panose="00000400000000000000" pitchFamily="2" charset="-78"/>
              </a:rPr>
              <a:t>بسیار کلی گویی </a:t>
            </a:r>
            <a:endParaRPr lang="fa-IR" sz="1700" dirty="0" smtClean="0">
              <a:solidFill>
                <a:schemeClr val="accent1">
                  <a:lumMod val="60000"/>
                  <a:lumOff val="40000"/>
                </a:schemeClr>
              </a:solidFill>
              <a:cs typeface="B Yekan" panose="00000400000000000000" pitchFamily="2" charset="-78"/>
            </a:endParaRPr>
          </a:p>
          <a:p>
            <a:pPr lvl="0" algn="r" rtl="1"/>
            <a:r>
              <a:rPr lang="fa-IR" sz="17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B Yekan" panose="00000400000000000000" pitchFamily="2" charset="-78"/>
              </a:rPr>
              <a:t>- و متمرکز </a:t>
            </a:r>
            <a:r>
              <a:rPr lang="fa-IR" sz="1700" dirty="0">
                <a:solidFill>
                  <a:schemeClr val="accent1">
                    <a:lumMod val="60000"/>
                    <a:lumOff val="40000"/>
                  </a:schemeClr>
                </a:solidFill>
                <a:cs typeface="B Yekan" panose="00000400000000000000" pitchFamily="2" charset="-78"/>
              </a:rPr>
              <a:t>بر یک موضوع است، </a:t>
            </a:r>
            <a:endParaRPr lang="en-US" sz="1700" dirty="0">
              <a:solidFill>
                <a:schemeClr val="accent1">
                  <a:lumMod val="60000"/>
                  <a:lumOff val="40000"/>
                </a:schemeClr>
              </a:solidFill>
              <a:cs typeface="B Yekan" panose="00000400000000000000" pitchFamily="2" charset="-78"/>
            </a:endParaRPr>
          </a:p>
        </p:txBody>
      </p:sp>
      <p:sp>
        <p:nvSpPr>
          <p:cNvPr id="17" name="Bent Arrow 16"/>
          <p:cNvSpPr/>
          <p:nvPr/>
        </p:nvSpPr>
        <p:spPr>
          <a:xfrm flipH="1" flipV="1">
            <a:off x="5724128" y="4356533"/>
            <a:ext cx="396044" cy="584635"/>
          </a:xfrm>
          <a:prstGeom prst="bentArrow">
            <a:avLst>
              <a:gd name="adj1" fmla="val 25000"/>
              <a:gd name="adj2" fmla="val 29618"/>
              <a:gd name="adj3" fmla="val 25000"/>
              <a:gd name="adj4" fmla="val 4375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Bent Arrow 17"/>
          <p:cNvSpPr/>
          <p:nvPr/>
        </p:nvSpPr>
        <p:spPr>
          <a:xfrm flipH="1">
            <a:off x="5688124" y="2645793"/>
            <a:ext cx="432048" cy="609349"/>
          </a:xfrm>
          <a:prstGeom prst="bentArrow">
            <a:avLst>
              <a:gd name="adj1" fmla="val 25000"/>
              <a:gd name="adj2" fmla="val 29618"/>
              <a:gd name="adj3" fmla="val 25000"/>
              <a:gd name="adj4" fmla="val 4375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05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8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8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7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8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8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1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1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4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4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1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1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1" grpId="0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07504" y="188640"/>
            <a:ext cx="3111897" cy="58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18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rtl="1"/>
            <a:r>
              <a:rPr lang="fa-IR" sz="3200" dirty="0" smtClean="0">
                <a:solidFill>
                  <a:schemeClr val="tx2">
                    <a:lumMod val="50000"/>
                  </a:schemeClr>
                </a:solidFill>
                <a:cs typeface="A EntezareZohoor 5 **" panose="00000700000000000000" pitchFamily="2" charset="-78"/>
              </a:rPr>
              <a:t>الف. مجموعه های کلان </a:t>
            </a:r>
          </a:p>
        </p:txBody>
      </p:sp>
      <p:sp>
        <p:nvSpPr>
          <p:cNvPr id="5" name="Rectangle 4"/>
          <p:cNvSpPr/>
          <p:nvPr/>
        </p:nvSpPr>
        <p:spPr>
          <a:xfrm>
            <a:off x="5436096" y="658967"/>
            <a:ext cx="32598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fa-IR" sz="3200" b="1" dirty="0">
                <a:solidFill>
                  <a:schemeClr val="accent2">
                    <a:lumMod val="20000"/>
                    <a:lumOff val="80000"/>
                  </a:schemeClr>
                </a:solidFill>
                <a:cs typeface="B Traffic" panose="00000400000000000000" pitchFamily="2" charset="-78"/>
              </a:rPr>
              <a:t>1- فتو آلبوم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6401" y="1491054"/>
            <a:ext cx="2563000" cy="1288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6598" y="1971731"/>
            <a:ext cx="2563609" cy="1219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0099" y="1844824"/>
            <a:ext cx="2771800" cy="16998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353" y="4018081"/>
            <a:ext cx="2699792" cy="1317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8506" y="4389263"/>
            <a:ext cx="2699792" cy="1349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2107" y="4725144"/>
            <a:ext cx="2699792" cy="1349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64882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9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9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8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6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144" accel="50000">
                                          <p:stCondLst>
                                            <p:cond delay="14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458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42">
                                          <p:stCondLst>
                                            <p:cond delay="145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31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31" tmFilter="0, 0; 0.125,0.2665; 0.25,0.4; 0.375,0.465; 0.5,0.5;  0.625,0.535; 0.75,0.6; 0.875,0.7335; 1,1">
                                          <p:stCondLst>
                                            <p:cond delay="5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66" tmFilter="0, 0; 0.125,0.2665; 0.25,0.4; 0.375,0.465; 0.5,0.5;  0.625,0.535; 0.75,0.6; 0.875,0.7335; 1,1">
                                          <p:stCondLst>
                                            <p:cond delay="10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1" tmFilter="0, 0; 0.125,0.2665; 0.25,0.4; 0.375,0.465; 0.5,0.5;  0.625,0.535; 0.75,0.6; 0.875,0.7335; 1,1">
                                          <p:stCondLst>
                                            <p:cond delay="1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44" accel="50000">
                                          <p:stCondLst>
                                            <p:cond delay="14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33" decel="50000">
                                          <p:stCondLst>
                                            <p:cond delay="5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1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33" decel="50000">
                                          <p:stCondLst>
                                            <p:cond delay="10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1">
                                          <p:stCondLst>
                                            <p:cond delay="13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33" decel="50000">
                                          <p:stCondLst>
                                            <p:cond delay="13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1">
                                          <p:stCondLst>
                                            <p:cond delay="14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33" decel="50000">
                                          <p:stCondLst>
                                            <p:cond delay="146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99" accel="50000">
                                          <p:stCondLst>
                                            <p:cond delay="100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8">
                                          <p:stCondLst>
                                            <p:cond delay="100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65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65" tmFilter="0, 0; 0.125,0.2665; 0.25,0.4; 0.375,0.465; 0.5,0.5;  0.625,0.535; 0.75,0.6; 0.875,0.7335; 1,1">
                                          <p:stCondLst>
                                            <p:cond delay="36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83" tmFilter="0, 0; 0.125,0.2665; 0.25,0.4; 0.375,0.465; 0.5,0.5;  0.625,0.535; 0.75,0.6; 0.875,0.7335; 1,1">
                                          <p:stCondLst>
                                            <p:cond delay="7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" tmFilter="0, 0; 0.125,0.2665; 0.25,0.4; 0.375,0.465; 0.5,0.5;  0.625,0.535; 0.75,0.6; 0.875,0.7335; 1,1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9" accel="50000">
                                          <p:stCondLst>
                                            <p:cond delay="100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14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91" decel="50000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4">
                                          <p:stCondLst>
                                            <p:cond delay="72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91" decel="50000">
                                          <p:stCondLst>
                                            <p:cond delay="73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4">
                                          <p:stCondLst>
                                            <p:cond delay="90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91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4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91" decel="50000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6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117" accel="50000">
                                          <p:stCondLst>
                                            <p:cond delay="118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184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16">
                                          <p:stCondLst>
                                            <p:cond delay="118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32" tmFilter="0, 0; 0.125,0.2665; 0.25,0.4; 0.375,0.465; 0.5,0.5;  0.625,0.535; 0.75,0.6; 0.875,0.7335; 1,1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16" tmFilter="0, 0; 0.125,0.2665; 0.25,0.4; 0.375,0.465; 0.5,0.5;  0.625,0.535; 0.75,0.6; 0.875,0.7335; 1,1">
                                          <p:stCondLst>
                                            <p:cond delay="86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7" tmFilter="0, 0; 0.125,0.2665; 0.25,0.4; 0.375,0.465; 0.5,0.5;  0.625,0.535; 0.75,0.6; 0.875,0.7335; 1,1">
                                          <p:stCondLst>
                                            <p:cond delay="10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17" accel="50000">
                                          <p:stCondLst>
                                            <p:cond delay="118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17">
                                          <p:stCondLst>
                                            <p:cond delay="40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08" decel="50000">
                                          <p:stCondLst>
                                            <p:cond delay="4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7">
                                          <p:stCondLst>
                                            <p:cond delay="85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08" decel="50000">
                                          <p:stCondLst>
                                            <p:cond delay="8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7">
                                          <p:stCondLst>
                                            <p:cond delay="106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08" decel="50000">
                                          <p:stCondLst>
                                            <p:cond delay="108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7">
                                          <p:stCondLst>
                                            <p:cond delay="11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08" decel="50000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81" accel="50000">
                                          <p:stCondLst>
                                            <p:cond delay="81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20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99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99" tmFilter="0, 0; 0.125,0.2665; 0.25,0.4; 0.375,0.465; 0.5,0.5;  0.625,0.535; 0.75,0.6; 0.875,0.7335; 1,1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49" tmFilter="0, 0; 0.125,0.2665; 0.25,0.4; 0.375,0.465; 0.5,0.5;  0.625,0.535; 0.75,0.6; 0.875,0.7335; 1,1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4" tmFilter="0, 0; 0.125,0.2665; 0.25,0.4; 0.375,0.465; 0.5,0.5;  0.625,0.535; 0.75,0.6; 0.875,0.7335; 1,1">
                                          <p:stCondLst>
                                            <p:cond delay="74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1" accel="50000">
                                          <p:stCondLst>
                                            <p:cond delay="81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12">
                                          <p:stCondLst>
                                            <p:cond delay="27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75" decel="50000">
                                          <p:stCondLst>
                                            <p:cond delay="29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2">
                                          <p:stCondLst>
                                            <p:cond delay="59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75" decel="50000">
                                          <p:stCondLst>
                                            <p:cond delay="60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2">
                                          <p:stCondLst>
                                            <p:cond delay="73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75" decel="50000">
                                          <p:stCondLst>
                                            <p:cond delay="75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2">
                                          <p:stCondLst>
                                            <p:cond delay="81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75" decel="50000">
                                          <p:stCondLst>
                                            <p:cond delay="8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07504" y="188640"/>
            <a:ext cx="3111897" cy="58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18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rtl="1"/>
            <a:r>
              <a:rPr lang="fa-IR" sz="3200" dirty="0" smtClean="0">
                <a:solidFill>
                  <a:schemeClr val="tx2">
                    <a:lumMod val="50000"/>
                  </a:schemeClr>
                </a:solidFill>
                <a:cs typeface="A EntezareZohoor 5 **" panose="00000700000000000000" pitchFamily="2" charset="-78"/>
              </a:rPr>
              <a:t>الف. مجموعه های کلان </a:t>
            </a:r>
          </a:p>
        </p:txBody>
      </p:sp>
      <p:sp>
        <p:nvSpPr>
          <p:cNvPr id="5" name="Rectangle 4"/>
          <p:cNvSpPr/>
          <p:nvPr/>
        </p:nvSpPr>
        <p:spPr>
          <a:xfrm>
            <a:off x="5436096" y="658967"/>
            <a:ext cx="32598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fa-IR" sz="3200" b="1" dirty="0">
                <a:solidFill>
                  <a:schemeClr val="accent2">
                    <a:lumMod val="20000"/>
                    <a:lumOff val="80000"/>
                  </a:schemeClr>
                </a:solidFill>
                <a:cs typeface="B Traffic" panose="00000400000000000000" pitchFamily="2" charset="-78"/>
              </a:rPr>
              <a:t>2- کُلِکشِن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1879" y="3109743"/>
            <a:ext cx="3419708" cy="17096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280" y="4946893"/>
            <a:ext cx="3419708" cy="17096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0990" y="4946894"/>
            <a:ext cx="3419708" cy="17096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280" y="3109742"/>
            <a:ext cx="3419708" cy="17096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243742"/>
            <a:ext cx="3419708" cy="17096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280" y="1243742"/>
            <a:ext cx="3419708" cy="170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631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xit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1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7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" dur="1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7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0" dur="1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7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8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07504" y="188640"/>
            <a:ext cx="3111897" cy="58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18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rtl="1"/>
            <a:r>
              <a:rPr lang="fa-IR" sz="3200" dirty="0" smtClean="0">
                <a:solidFill>
                  <a:schemeClr val="tx2">
                    <a:lumMod val="50000"/>
                  </a:schemeClr>
                </a:solidFill>
                <a:cs typeface="A EntezareZohoor 5 **" panose="00000700000000000000" pitchFamily="2" charset="-78"/>
              </a:rPr>
              <a:t>الف. مجموعه های کلان </a:t>
            </a:r>
          </a:p>
        </p:txBody>
      </p:sp>
      <p:sp>
        <p:nvSpPr>
          <p:cNvPr id="5" name="Rectangle 4"/>
          <p:cNvSpPr/>
          <p:nvPr/>
        </p:nvSpPr>
        <p:spPr>
          <a:xfrm>
            <a:off x="5436096" y="658967"/>
            <a:ext cx="32598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fa-IR" sz="3200" b="1" dirty="0">
                <a:solidFill>
                  <a:schemeClr val="accent2">
                    <a:lumMod val="20000"/>
                    <a:lumOff val="80000"/>
                  </a:schemeClr>
                </a:solidFill>
                <a:cs typeface="B Traffic" panose="00000400000000000000" pitchFamily="2" charset="-78"/>
              </a:rPr>
              <a:t>3-  نمایشگاه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1408" y="1446181"/>
            <a:ext cx="2510207" cy="16734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446181"/>
            <a:ext cx="2542182" cy="16947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87313" y="1429007"/>
            <a:ext cx="2870165" cy="16906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3576432"/>
            <a:ext cx="1810753" cy="12091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5107117"/>
            <a:ext cx="1810813" cy="12091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3800" y="5107117"/>
            <a:ext cx="1810753" cy="12091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3801" y="3573015"/>
            <a:ext cx="1810753" cy="12091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3573015"/>
            <a:ext cx="1837695" cy="27520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98024" y="3573015"/>
            <a:ext cx="1959454" cy="274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263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6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72" accel="50000">
                                          <p:stCondLst>
                                            <p:cond delay="7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29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1">
                                          <p:stCondLst>
                                            <p:cond delay="72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66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66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3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2" accel="50000">
                                          <p:stCondLst>
                                            <p:cond delay="7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24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66" decel="50000">
                                          <p:stCondLst>
                                            <p:cond delay="25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0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66" decel="50000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0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66" decel="50000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0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66" decel="50000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6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99" accel="50000">
                                          <p:stCondLst>
                                            <p:cond delay="100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8">
                                          <p:stCondLst>
                                            <p:cond delay="100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65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65" tmFilter="0, 0; 0.125,0.2665; 0.25,0.4; 0.375,0.465; 0.5,0.5;  0.625,0.535; 0.75,0.6; 0.875,0.7335; 1,1">
                                          <p:stCondLst>
                                            <p:cond delay="36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83" tmFilter="0, 0; 0.125,0.2665; 0.25,0.4; 0.375,0.465; 0.5,0.5;  0.625,0.535; 0.75,0.6; 0.875,0.7335; 1,1">
                                          <p:stCondLst>
                                            <p:cond delay="7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" tmFilter="0, 0; 0.125,0.2665; 0.25,0.4; 0.375,0.465; 0.5,0.5;  0.625,0.535; 0.75,0.6; 0.875,0.7335; 1,1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9" accel="50000">
                                          <p:stCondLst>
                                            <p:cond delay="100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14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91" decel="50000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4">
                                          <p:stCondLst>
                                            <p:cond delay="7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91" decel="50000">
                                          <p:stCondLst>
                                            <p:cond delay="73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4">
                                          <p:stCondLst>
                                            <p:cond delay="90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91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4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91" decel="50000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6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108" accel="50000">
                                          <p:stCondLst>
                                            <p:cond delay="109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93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7">
                                          <p:stCondLst>
                                            <p:cond delay="10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98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98" tmFilter="0, 0; 0.125,0.2665; 0.25,0.4; 0.375,0.465; 0.5,0.5;  0.625,0.535; 0.75,0.6; 0.875,0.7335; 1,1">
                                          <p:stCondLst>
                                            <p:cond delay="3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99" tmFilter="0, 0; 0.125,0.2665; 0.25,0.4; 0.375,0.465; 0.5,0.5;  0.625,0.535; 0.75,0.6; 0.875,0.7335; 1,1">
                                          <p:stCondLst>
                                            <p:cond delay="79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8" tmFilter="0, 0; 0.125,0.2665; 0.25,0.4; 0.375,0.465; 0.5,0.5;  0.625,0.535; 0.75,0.6; 0.875,0.7335; 1,1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8" accel="50000">
                                          <p:stCondLst>
                                            <p:cond delay="109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16">
                                          <p:stCondLst>
                                            <p:cond delay="37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00" decel="50000">
                                          <p:stCondLst>
                                            <p:cond delay="38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6">
                                          <p:stCondLst>
                                            <p:cond delay="7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00" decel="50000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6">
                                          <p:stCondLst>
                                            <p:cond delay="9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00" decel="50000">
                                          <p:stCondLst>
                                            <p:cond delay="100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6">
                                          <p:stCondLst>
                                            <p:cond delay="10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00" decel="50000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6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9" dur="99" accel="50000">
                                          <p:stCondLst>
                                            <p:cond delay="100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98">
                                          <p:stCondLst>
                                            <p:cond delay="100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65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65" tmFilter="0, 0; 0.125,0.2665; 0.25,0.4; 0.375,0.465; 0.5,0.5;  0.625,0.535; 0.75,0.6; 0.875,0.7335; 1,1">
                                          <p:stCondLst>
                                            <p:cond delay="36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83" tmFilter="0, 0; 0.125,0.2665; 0.25,0.4; 0.375,0.465; 0.5,0.5;  0.625,0.535; 0.75,0.6; 0.875,0.7335; 1,1">
                                          <p:stCondLst>
                                            <p:cond delay="7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90" tmFilter="0, 0; 0.125,0.2665; 0.25,0.4; 0.375,0.465; 0.5,0.5;  0.625,0.535; 0.75,0.6; 0.875,0.7335; 1,1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9" accel="50000">
                                          <p:stCondLst>
                                            <p:cond delay="100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14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91" decel="50000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14">
                                          <p:stCondLst>
                                            <p:cond delay="72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91" decel="50000">
                                          <p:stCondLst>
                                            <p:cond delay="73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14">
                                          <p:stCondLst>
                                            <p:cond delay="90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91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14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91" decel="50000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6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6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5" dur="108" accel="50000">
                                          <p:stCondLst>
                                            <p:cond delay="109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93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7">
                                          <p:stCondLst>
                                            <p:cond delay="109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98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98" tmFilter="0, 0; 0.125,0.2665; 0.25,0.4; 0.375,0.465; 0.5,0.5;  0.625,0.535; 0.75,0.6; 0.875,0.7335; 1,1">
                                          <p:stCondLst>
                                            <p:cond delay="39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99" tmFilter="0, 0; 0.125,0.2665; 0.25,0.4; 0.375,0.465; 0.5,0.5;  0.625,0.535; 0.75,0.6; 0.875,0.7335; 1,1">
                                          <p:stCondLst>
                                            <p:cond delay="79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98" tmFilter="0, 0; 0.125,0.2665; 0.25,0.4; 0.375,0.465; 0.5,0.5;  0.625,0.535; 0.75,0.6; 0.875,0.7335; 1,1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8" accel="50000">
                                          <p:stCondLst>
                                            <p:cond delay="109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16">
                                          <p:stCondLst>
                                            <p:cond delay="37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00" decel="50000">
                                          <p:stCondLst>
                                            <p:cond delay="38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16">
                                          <p:stCondLst>
                                            <p:cond delay="78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00" decel="50000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16">
                                          <p:stCondLst>
                                            <p:cond delay="98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00" decel="50000">
                                          <p:stCondLst>
                                            <p:cond delay="100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16">
                                          <p:stCondLst>
                                            <p:cond delay="108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00" decel="50000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07504" y="188640"/>
            <a:ext cx="3111897" cy="58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18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rtl="1"/>
            <a:r>
              <a:rPr lang="fa-IR" sz="3200" dirty="0" smtClean="0">
                <a:solidFill>
                  <a:schemeClr val="tx2">
                    <a:lumMod val="50000"/>
                  </a:schemeClr>
                </a:solidFill>
                <a:cs typeface="A EntezareZohoor 5 **" panose="00000700000000000000" pitchFamily="2" charset="-78"/>
              </a:rPr>
              <a:t>الف. مجموعه های کلان </a:t>
            </a:r>
          </a:p>
        </p:txBody>
      </p:sp>
      <p:sp>
        <p:nvSpPr>
          <p:cNvPr id="5" name="Rectangle 4"/>
          <p:cNvSpPr/>
          <p:nvPr/>
        </p:nvSpPr>
        <p:spPr>
          <a:xfrm>
            <a:off x="3851920" y="658967"/>
            <a:ext cx="48439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fa-IR" sz="3200" b="1" dirty="0">
                <a:solidFill>
                  <a:schemeClr val="accent2">
                    <a:lumMod val="20000"/>
                    <a:lumOff val="80000"/>
                  </a:schemeClr>
                </a:solidFill>
                <a:cs typeface="B Traffic" panose="00000400000000000000" pitchFamily="2" charset="-78"/>
              </a:rPr>
              <a:t>4-  موضوعی و عریض و طویل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7542" y="4507864"/>
            <a:ext cx="2538718" cy="1683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4748" y="3816637"/>
            <a:ext cx="1606405" cy="23741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309" y="1603234"/>
            <a:ext cx="2541849" cy="18027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398" y="4464556"/>
            <a:ext cx="2539321" cy="17262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7542" y="1708490"/>
            <a:ext cx="2539384" cy="16975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0946" y="1628800"/>
            <a:ext cx="2663808" cy="18027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81072" y="787862"/>
            <a:ext cx="2985647" cy="455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18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rtl="1"/>
            <a:r>
              <a:rPr lang="fa-IR" sz="17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B Yekan" panose="00000400000000000000" pitchFamily="2" charset="-78"/>
              </a:rPr>
              <a:t>هوارد لی بنگام/محمدعلی کلی</a:t>
            </a:r>
            <a:endParaRPr lang="en-US" sz="1700" dirty="0">
              <a:solidFill>
                <a:schemeClr val="accent1">
                  <a:lumMod val="60000"/>
                  <a:lumOff val="40000"/>
                </a:schemeClr>
              </a:solidFill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504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1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1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4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4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26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6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2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5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3941</TotalTime>
  <Words>498</Words>
  <Application>Microsoft Office PowerPoint</Application>
  <PresentationFormat>On-screen Show (4:3)</PresentationFormat>
  <Paragraphs>61</Paragraphs>
  <Slides>13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Mylar</vt:lpstr>
      <vt:lpstr>توليد مجموعه عکس  و استیتمنت نویسی (بخش 1)</vt:lpstr>
      <vt:lpstr>سوالات مهم درباره مجموعه عکس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Olive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Olive</dc:creator>
  <cp:lastModifiedBy>PARAND</cp:lastModifiedBy>
  <cp:revision>289</cp:revision>
  <dcterms:created xsi:type="dcterms:W3CDTF">2011-11-14T07:35:39Z</dcterms:created>
  <dcterms:modified xsi:type="dcterms:W3CDTF">2018-09-24T10:07:38Z</dcterms:modified>
</cp:coreProperties>
</file>